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2" r:id="rId2"/>
    <p:sldId id="263" r:id="rId3"/>
    <p:sldId id="265" r:id="rId4"/>
    <p:sldId id="266" r:id="rId5"/>
    <p:sldId id="267" r:id="rId6"/>
    <p:sldId id="268" r:id="rId7"/>
    <p:sldId id="269" r:id="rId8"/>
    <p:sldId id="270" r:id="rId9"/>
    <p:sldId id="272" r:id="rId10"/>
    <p:sldId id="271" r:id="rId11"/>
    <p:sldId id="273" r:id="rId12"/>
    <p:sldId id="274" r:id="rId13"/>
    <p:sldId id="275" r:id="rId14"/>
    <p:sldId id="276" r:id="rId15"/>
    <p:sldId id="279" r:id="rId16"/>
    <p:sldId id="284" r:id="rId17"/>
    <p:sldId id="281" r:id="rId18"/>
    <p:sldId id="282" r:id="rId19"/>
    <p:sldId id="283" r:id="rId20"/>
    <p:sldId id="285" r:id="rId21"/>
    <p:sldId id="280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, Jianying (NIH/NIEHS) [C]" initials="LJ([" lastIdx="0" clrIdx="0">
    <p:extLst>
      <p:ext uri="{19B8F6BF-5375-455C-9EA6-DF929625EA0E}">
        <p15:presenceInfo xmlns:p15="http://schemas.microsoft.com/office/powerpoint/2012/main" userId="S::li11@nih.gov::8450fdad-4130-4612-811d-16b26a9be46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7675" autoAdjust="0"/>
  </p:normalViewPr>
  <p:slideViewPr>
    <p:cSldViewPr snapToGrid="0">
      <p:cViewPr varScale="1">
        <p:scale>
          <a:sx n="74" d="100"/>
          <a:sy n="74" d="100"/>
        </p:scale>
        <p:origin x="84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edelgene\li11\project2019\RNAseqProj\report\alignment_assessmen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STAR alignment assessment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UniqueMapped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K70_1</c:v>
                </c:pt>
                <c:pt idx="1">
                  <c:v>K70_2</c:v>
                </c:pt>
                <c:pt idx="2">
                  <c:v>K70_3</c:v>
                </c:pt>
                <c:pt idx="3">
                  <c:v>K70MD_1</c:v>
                </c:pt>
                <c:pt idx="4">
                  <c:v>K70MD_2</c:v>
                </c:pt>
                <c:pt idx="5">
                  <c:v>K70MD_3</c:v>
                </c:pt>
                <c:pt idx="6">
                  <c:v>K70P10_1</c:v>
                </c:pt>
                <c:pt idx="7">
                  <c:v>K70P10_2</c:v>
                </c:pt>
                <c:pt idx="8">
                  <c:v>K70P10_3</c:v>
                </c:pt>
                <c:pt idx="9">
                  <c:v>NKO70_1</c:v>
                </c:pt>
                <c:pt idx="10">
                  <c:v>NKO70_3</c:v>
                </c:pt>
                <c:pt idx="11">
                  <c:v>NKO70_4</c:v>
                </c:pt>
                <c:pt idx="12">
                  <c:v>TR_AG_1</c:v>
                </c:pt>
                <c:pt idx="13">
                  <c:v>TR_AG_2</c:v>
                </c:pt>
                <c:pt idx="14">
                  <c:v>TR_AG_3</c:v>
                </c:pt>
                <c:pt idx="15">
                  <c:v>TR_SH_1</c:v>
                </c:pt>
                <c:pt idx="16">
                  <c:v>TR_SH_2</c:v>
                </c:pt>
                <c:pt idx="17">
                  <c:v>TR_SH_3</c:v>
                </c:pt>
              </c:strCache>
            </c:strRef>
          </c:cat>
          <c:val>
            <c:numRef>
              <c:f>Sheet1!$B$2:$B$19</c:f>
              <c:numCache>
                <c:formatCode>0.00%</c:formatCode>
                <c:ptCount val="18"/>
                <c:pt idx="0">
                  <c:v>0.94</c:v>
                </c:pt>
                <c:pt idx="1">
                  <c:v>0.93810000000000004</c:v>
                </c:pt>
                <c:pt idx="2">
                  <c:v>0.93740000000000001</c:v>
                </c:pt>
                <c:pt idx="3">
                  <c:v>0.93720000000000003</c:v>
                </c:pt>
                <c:pt idx="4">
                  <c:v>0.95040000000000002</c:v>
                </c:pt>
                <c:pt idx="5">
                  <c:v>0.94810000000000005</c:v>
                </c:pt>
                <c:pt idx="6">
                  <c:v>0.94479999999999997</c:v>
                </c:pt>
                <c:pt idx="7">
                  <c:v>0.94159999999999999</c:v>
                </c:pt>
                <c:pt idx="8">
                  <c:v>0.9345</c:v>
                </c:pt>
                <c:pt idx="9">
                  <c:v>0.94189999999999996</c:v>
                </c:pt>
                <c:pt idx="10">
                  <c:v>0.94130000000000003</c:v>
                </c:pt>
                <c:pt idx="11">
                  <c:v>0.94289999999999996</c:v>
                </c:pt>
                <c:pt idx="12">
                  <c:v>0.92610000000000003</c:v>
                </c:pt>
                <c:pt idx="13">
                  <c:v>0.94069999999999998</c:v>
                </c:pt>
                <c:pt idx="14">
                  <c:v>0.92989999999999995</c:v>
                </c:pt>
                <c:pt idx="15">
                  <c:v>0.93220000000000003</c:v>
                </c:pt>
                <c:pt idx="16">
                  <c:v>0.93979999999999997</c:v>
                </c:pt>
                <c:pt idx="17">
                  <c:v>0.93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B17-4C97-A7A8-BDCAA93013B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UnMappedTooShort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K70_1</c:v>
                </c:pt>
                <c:pt idx="1">
                  <c:v>K70_2</c:v>
                </c:pt>
                <c:pt idx="2">
                  <c:v>K70_3</c:v>
                </c:pt>
                <c:pt idx="3">
                  <c:v>K70MD_1</c:v>
                </c:pt>
                <c:pt idx="4">
                  <c:v>K70MD_2</c:v>
                </c:pt>
                <c:pt idx="5">
                  <c:v>K70MD_3</c:v>
                </c:pt>
                <c:pt idx="6">
                  <c:v>K70P10_1</c:v>
                </c:pt>
                <c:pt idx="7">
                  <c:v>K70P10_2</c:v>
                </c:pt>
                <c:pt idx="8">
                  <c:v>K70P10_3</c:v>
                </c:pt>
                <c:pt idx="9">
                  <c:v>NKO70_1</c:v>
                </c:pt>
                <c:pt idx="10">
                  <c:v>NKO70_3</c:v>
                </c:pt>
                <c:pt idx="11">
                  <c:v>NKO70_4</c:v>
                </c:pt>
                <c:pt idx="12">
                  <c:v>TR_AG_1</c:v>
                </c:pt>
                <c:pt idx="13">
                  <c:v>TR_AG_2</c:v>
                </c:pt>
                <c:pt idx="14">
                  <c:v>TR_AG_3</c:v>
                </c:pt>
                <c:pt idx="15">
                  <c:v>TR_SH_1</c:v>
                </c:pt>
                <c:pt idx="16">
                  <c:v>TR_SH_2</c:v>
                </c:pt>
                <c:pt idx="17">
                  <c:v>TR_SH_3</c:v>
                </c:pt>
              </c:strCache>
            </c:strRef>
          </c:cat>
          <c:val>
            <c:numRef>
              <c:f>Sheet1!$C$2:$C$19</c:f>
              <c:numCache>
                <c:formatCode>0.00%</c:formatCode>
                <c:ptCount val="18"/>
                <c:pt idx="0">
                  <c:v>3.27E-2</c:v>
                </c:pt>
                <c:pt idx="1">
                  <c:v>3.7999999999999999E-2</c:v>
                </c:pt>
                <c:pt idx="2">
                  <c:v>3.8199999999999998E-2</c:v>
                </c:pt>
                <c:pt idx="3">
                  <c:v>3.6600000000000001E-2</c:v>
                </c:pt>
                <c:pt idx="4">
                  <c:v>2.9399999999999999E-2</c:v>
                </c:pt>
                <c:pt idx="5">
                  <c:v>3.2300000000000002E-2</c:v>
                </c:pt>
                <c:pt idx="6">
                  <c:v>3.4500000000000003E-2</c:v>
                </c:pt>
                <c:pt idx="7">
                  <c:v>3.73E-2</c:v>
                </c:pt>
                <c:pt idx="8">
                  <c:v>4.1099999999999998E-2</c:v>
                </c:pt>
                <c:pt idx="9">
                  <c:v>3.0499999999999999E-2</c:v>
                </c:pt>
                <c:pt idx="10">
                  <c:v>3.1099999999999999E-2</c:v>
                </c:pt>
                <c:pt idx="11">
                  <c:v>3.2500000000000001E-2</c:v>
                </c:pt>
                <c:pt idx="12">
                  <c:v>3.9E-2</c:v>
                </c:pt>
                <c:pt idx="13">
                  <c:v>2.9600000000000001E-2</c:v>
                </c:pt>
                <c:pt idx="14">
                  <c:v>3.5000000000000003E-2</c:v>
                </c:pt>
                <c:pt idx="15">
                  <c:v>3.5999999999999997E-2</c:v>
                </c:pt>
                <c:pt idx="16">
                  <c:v>2.8799999999999999E-2</c:v>
                </c:pt>
                <c:pt idx="17">
                  <c:v>3.6900000000000002E-2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B17-4C97-A7A8-BDCAA93013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73890712"/>
        <c:axId val="673889072"/>
      </c:lineChart>
      <c:catAx>
        <c:axId val="673890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3889072"/>
        <c:crosses val="autoZero"/>
        <c:auto val="1"/>
        <c:lblAlgn val="ctr"/>
        <c:lblOffset val="100"/>
        <c:noMultiLvlLbl val="0"/>
      </c:catAx>
      <c:valAx>
        <c:axId val="673889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3890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11570E-02BB-4AA6-86A8-8B028B23596D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426613-5644-469F-9066-6A9855E2E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809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P10_3 could be an outlier!!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26613-5644-469F-9066-6A9855E2E0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432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NKO have most down-regulated genes</a:t>
            </a:r>
          </a:p>
          <a:p>
            <a:r>
              <a:rPr lang="en-US" dirty="0"/>
              <a:t>P70_1_2: have up-regulated genes, P70_3 are more like MD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26613-5644-469F-9066-6A9855E2E0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8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26613-5644-469F-9066-6A9855E2E0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14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26613-5644-469F-9066-6A9855E2E0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420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26613-5644-469F-9066-6A9855E2E0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285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26613-5644-469F-9066-6A9855E2E0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21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None of 196 overlap with PAM50!!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26613-5644-469F-9066-6A9855E2E0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1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65FAF-043E-4212-ADAB-257351A51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C3D56A-677A-4846-8E01-91ECA4510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ECF2D-3D3A-4B26-8FC1-280161EC9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D88C5-0F3A-4922-807F-B639ECA8A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B3D09-EC98-43B3-9535-05C99D668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504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7DA0A-F2E1-4AB6-B814-94F328A62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00A30-0BC1-47F5-945A-B03D39E01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0BBCC-E210-4B35-9244-AEEBC801F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16BED-56D4-48CA-AB34-1A1715669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B3E8B-BCE3-489C-A900-00FA0CE67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592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7AC71B-FA0E-4263-8803-FF236D6CBF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7631C3-0353-4ADE-8030-3496133782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E6C79-7A9D-4F35-8323-B787DE941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3E926-7735-4D9F-A5D6-0DC24375E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91C41-C173-4055-A4DE-91401C932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76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A9E1A-5108-4C62-BDFC-5ECA8135E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C2CF5-A763-4529-AF71-4964E9554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72B8A-D8CC-4B4A-80D7-B86FE30AC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1A6A3-BA99-4709-9FE8-649F30345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6C71A-E021-40B8-9CD7-996223529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33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EB36E-A860-4BE8-8522-A5B0D07B4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F2A63-FA88-4048-B3D6-4CB54E938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199A4-F3FD-44F0-957F-6D793BBE1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884F0-2BE9-4A6F-B775-DD1F4FF6C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08A59-02F7-408E-B4DB-D5FA7C1AB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52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8B3FD-2006-4034-AD78-279DFDD34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6FCCC-0B61-4F39-A935-DD8E238D96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E2A66-6A3B-416F-A1E9-9673F9EDE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31FF6E-E801-4C0D-B2BB-52268E649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5E23CB-3584-493C-B34C-176DF589A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319F8-0B40-4246-90A7-B2DC07304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825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40CC9-E2CF-46AC-9F24-B51CDD256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E88A3B-2087-4167-A7C8-4D4EB811E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71C976-2FE9-45B4-BE2D-E40133DEE0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72DEF8-F5CF-48B3-B163-FB4B7A0B88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31729-5FDF-4E07-A0EB-ABFE6A115F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9461A0-8ABA-4C79-8E81-C708FBF4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020F8D-912A-432C-86F0-06A9700DF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02AFDA-73AC-4BA4-AFF2-0C9E90D5E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48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EAE3B-4E1A-4371-9C60-2E3F9D4FA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C3E4EE-1C81-4603-A137-7ADAB29E8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F51EAD-E150-45E0-B6C9-720F7B800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6C6C38-239E-4646-BAEE-66048343A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45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D5C145-3088-498C-9C68-2B502E90D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AE0A08-5011-4D25-B4C2-D2ED3E2B4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4318A-A44F-455C-851F-ED751F41F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924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6ED3A-711E-4E6E-AB40-BCCE45102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21049-3632-4F61-AA8D-6EDCD7512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5922EA-C1BF-4CD7-8CD7-331B0B5D95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D8F3F8-0712-4B8B-A463-3531E8A21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C073D1-54DD-4FE2-97B1-68853D2FE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66B417-DF3E-4129-91BC-B03D60BFE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137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586DC-C4EC-4BAC-BA12-273AA7223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2F941F-14FE-44EB-82E7-3326AA8315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221576-C4D8-4536-8726-20DB95BFA6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47EAFA-03C6-491B-BE91-6F64E6FC0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3D3C64-19D0-4B9B-A906-5DC1AA160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903AC4-7F08-486F-A875-14B068E5F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33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2B3FF-B51D-4A62-9CDC-04D317C12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9169DE-1FB2-4F76-AB0A-0D0DB8F65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A301F-6D83-43A9-B2E3-05FB923EBE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3BC74-0278-49E2-A3AC-B0060C820A55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AFB8B-547F-4D8D-BA12-F6AAA260D8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9E722-6717-4B9F-9F7E-303C0A68A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019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2waybene.shinyapps.io/miRNATag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8936278-05E0-40F6-9C84-19F68CCAF4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5069075"/>
              </p:ext>
            </p:extLst>
          </p:nvPr>
        </p:nvGraphicFramePr>
        <p:xfrm>
          <a:off x="3371850" y="2329688"/>
          <a:ext cx="5448300" cy="3262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41802DA-13D9-48EE-96E8-63E39A6EF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evaluation</a:t>
            </a:r>
          </a:p>
        </p:txBody>
      </p:sp>
    </p:spTree>
    <p:extLst>
      <p:ext uri="{BB962C8B-B14F-4D97-AF65-F5344CB8AC3E}">
        <p14:creationId xmlns:p14="http://schemas.microsoft.com/office/powerpoint/2010/main" val="3223720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6781A-8D6C-47C6-A5B2-87AC7741C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Common DEGs (K70MD &amp; K70P10) – 593 genes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891DF3-57D9-4201-8A95-ED851A9DD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59" y="1980511"/>
            <a:ext cx="5923104" cy="42745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5D6264-4FF4-419A-A23B-30CE9BBA3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070" y="2511987"/>
            <a:ext cx="4739286" cy="374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89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C28029-9670-4FEB-90F2-5AAE0B907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514" y="0"/>
            <a:ext cx="62429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77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9A954C-723F-4CF5-999F-697BDD1BE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3" y="1033669"/>
            <a:ext cx="12113433" cy="443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24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CC4288-6A7E-4007-B6D1-402B83BD1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34" y="871388"/>
            <a:ext cx="5096566" cy="47504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E0BDFA-AF81-4162-8B99-6BE4FE2412D9}"/>
              </a:ext>
            </a:extLst>
          </p:cNvPr>
          <p:cNvSpPr txBox="1"/>
          <p:nvPr/>
        </p:nvSpPr>
        <p:spPr>
          <a:xfrm>
            <a:off x="1961322" y="5777948"/>
            <a:ext cx="2369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DEGs were selected at </a:t>
            </a:r>
          </a:p>
          <a:p>
            <a:r>
              <a:rPr lang="en-US" dirty="0"/>
              <a:t>adjusted p-value &lt; 0.01</a:t>
            </a:r>
          </a:p>
          <a:p>
            <a:r>
              <a:rPr lang="en-US" dirty="0"/>
              <a:t>and FC &gt;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57B7A9-4B20-438C-995F-C98E43C5E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861" y="1080052"/>
            <a:ext cx="5096565" cy="46978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05ECE3-FCAE-498D-9F83-B65A6D64FA62}"/>
              </a:ext>
            </a:extLst>
          </p:cNvPr>
          <p:cNvSpPr txBox="1"/>
          <p:nvPr/>
        </p:nvSpPr>
        <p:spPr>
          <a:xfrm>
            <a:off x="7692887" y="5731565"/>
            <a:ext cx="2369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DEGs were selected at </a:t>
            </a:r>
          </a:p>
          <a:p>
            <a:r>
              <a:rPr lang="en-US" dirty="0"/>
              <a:t>adjusted p-value &lt; 0.01</a:t>
            </a:r>
          </a:p>
          <a:p>
            <a:r>
              <a:rPr lang="en-US" dirty="0"/>
              <a:t>and FC &gt; 4</a:t>
            </a:r>
          </a:p>
        </p:txBody>
      </p:sp>
    </p:spTree>
    <p:extLst>
      <p:ext uri="{BB962C8B-B14F-4D97-AF65-F5344CB8AC3E}">
        <p14:creationId xmlns:p14="http://schemas.microsoft.com/office/powerpoint/2010/main" val="1266431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42E6F2-1850-41DE-8980-0E3C882C0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362" y="991800"/>
            <a:ext cx="5064232" cy="487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2BEE40-B46A-4A23-B747-0E173D3325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10" y="622852"/>
            <a:ext cx="5064232" cy="487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E460E1-12B8-4C4B-8D60-08864D3CFD8F}"/>
              </a:ext>
            </a:extLst>
          </p:cNvPr>
          <p:cNvSpPr txBox="1"/>
          <p:nvPr/>
        </p:nvSpPr>
        <p:spPr>
          <a:xfrm>
            <a:off x="1824671" y="5128592"/>
            <a:ext cx="34522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DEGs for K70MD were selected at </a:t>
            </a:r>
          </a:p>
          <a:p>
            <a:r>
              <a:rPr lang="en-US" dirty="0"/>
              <a:t>adjusted p-value &lt; 0.01, and FC &gt; 4</a:t>
            </a:r>
          </a:p>
          <a:p>
            <a:endParaRPr lang="en-US" dirty="0"/>
          </a:p>
          <a:p>
            <a:r>
              <a:rPr lang="en-US" dirty="0"/>
              <a:t>DEGs for P10 were selected at </a:t>
            </a:r>
          </a:p>
          <a:p>
            <a:r>
              <a:rPr lang="en-US" dirty="0"/>
              <a:t>adjusted p-value &lt; 0.01, and FC &gt; 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6D8AD7-F911-40B4-B0CA-9FB75701D9F1}"/>
              </a:ext>
            </a:extLst>
          </p:cNvPr>
          <p:cNvSpPr/>
          <p:nvPr/>
        </p:nvSpPr>
        <p:spPr>
          <a:xfrm>
            <a:off x="2956218" y="2570921"/>
            <a:ext cx="913417" cy="9110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030C7DCC-CA95-4D75-B5E2-E022BC2E374E}"/>
              </a:ext>
            </a:extLst>
          </p:cNvPr>
          <p:cNvSpPr/>
          <p:nvPr/>
        </p:nvSpPr>
        <p:spPr>
          <a:xfrm rot="-600000">
            <a:off x="3071291" y="918046"/>
            <a:ext cx="7756361" cy="98383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EC33B2D-8A0C-459F-9ED6-8EE1239578D3}"/>
              </a:ext>
            </a:extLst>
          </p:cNvPr>
          <p:cNvSpPr/>
          <p:nvPr/>
        </p:nvSpPr>
        <p:spPr>
          <a:xfrm>
            <a:off x="8525021" y="2665918"/>
            <a:ext cx="913417" cy="9110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86AE34-9272-4CC0-BB7A-934E96B281C6}"/>
              </a:ext>
            </a:extLst>
          </p:cNvPr>
          <p:cNvSpPr txBox="1"/>
          <p:nvPr/>
        </p:nvSpPr>
        <p:spPr>
          <a:xfrm>
            <a:off x="7825407" y="5797825"/>
            <a:ext cx="2369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DEGs were selected at </a:t>
            </a:r>
          </a:p>
          <a:p>
            <a:r>
              <a:rPr lang="en-US" dirty="0"/>
              <a:t>adjusted p-value &lt; 0.01</a:t>
            </a:r>
          </a:p>
          <a:p>
            <a:r>
              <a:rPr lang="en-US" dirty="0"/>
              <a:t>and FC &gt; 4</a:t>
            </a:r>
          </a:p>
        </p:txBody>
      </p:sp>
    </p:spTree>
    <p:extLst>
      <p:ext uri="{BB962C8B-B14F-4D97-AF65-F5344CB8AC3E}">
        <p14:creationId xmlns:p14="http://schemas.microsoft.com/office/powerpoint/2010/main" val="2401518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340F93-1744-41A6-8ABC-42789D85E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88" y="1906565"/>
            <a:ext cx="4649702" cy="44754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928EAD-54FF-45DF-A81D-313DF0F03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174" y="2244568"/>
            <a:ext cx="4886996" cy="4137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B69AAC-F745-4F9F-9A3E-DE47943F4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ESCC_196_signatures</a:t>
            </a:r>
          </a:p>
        </p:txBody>
      </p:sp>
    </p:spTree>
    <p:extLst>
      <p:ext uri="{BB962C8B-B14F-4D97-AF65-F5344CB8AC3E}">
        <p14:creationId xmlns:p14="http://schemas.microsoft.com/office/powerpoint/2010/main" val="3856556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55216E-DF69-4E91-8631-D800E1BC5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769" y="1815922"/>
            <a:ext cx="8151795" cy="445801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3987D2A-0839-4A1F-A2CA-D5243006F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ESCC_196_signatures</a:t>
            </a:r>
          </a:p>
        </p:txBody>
      </p:sp>
    </p:spTree>
    <p:extLst>
      <p:ext uri="{BB962C8B-B14F-4D97-AF65-F5344CB8AC3E}">
        <p14:creationId xmlns:p14="http://schemas.microsoft.com/office/powerpoint/2010/main" val="707341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9CD3B0-5BA3-4D90-9BF9-0CDB5CEFD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2148606"/>
            <a:ext cx="8115300" cy="40100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31E1E8B-2771-42FE-A298-80E3F87D5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IPA – disease related results </a:t>
            </a:r>
            <a:r>
              <a:rPr lang="en-US" sz="3200" dirty="0"/>
              <a:t>(ESCC_196_signatures)</a:t>
            </a:r>
          </a:p>
        </p:txBody>
      </p:sp>
    </p:spTree>
    <p:extLst>
      <p:ext uri="{BB962C8B-B14F-4D97-AF65-F5344CB8AC3E}">
        <p14:creationId xmlns:p14="http://schemas.microsoft.com/office/powerpoint/2010/main" val="1731603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60F372-31F1-458C-A582-EE2D21E06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671" y="0"/>
            <a:ext cx="5902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26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58DEF1-0CC6-4941-8AC3-17900D026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525" y="0"/>
            <a:ext cx="7692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41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804486-4E3E-41DB-A298-CF441DDEB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60" y="3353435"/>
            <a:ext cx="5388541" cy="334979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F63313F-CDB7-444A-914D-B91BFAC95DF5}"/>
              </a:ext>
            </a:extLst>
          </p:cNvPr>
          <p:cNvGrpSpPr/>
          <p:nvPr/>
        </p:nvGrpSpPr>
        <p:grpSpPr>
          <a:xfrm>
            <a:off x="246260" y="154769"/>
            <a:ext cx="5388541" cy="3349796"/>
            <a:chOff x="246260" y="154769"/>
            <a:chExt cx="5388541" cy="334979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B58C91-621E-4F0B-8B5F-2D2813408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260" y="154769"/>
              <a:ext cx="5388541" cy="334979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4C29CB-3B3B-4ED5-9F54-D496545DA9FC}"/>
                </a:ext>
              </a:extLst>
            </p:cNvPr>
            <p:cNvSpPr txBox="1"/>
            <p:nvPr/>
          </p:nvSpPr>
          <p:spPr>
            <a:xfrm>
              <a:off x="2490567" y="620070"/>
              <a:ext cx="8609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2550 DEGs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03EC6B6-C337-416B-BCF1-DB1CFA601776}"/>
              </a:ext>
            </a:extLst>
          </p:cNvPr>
          <p:cNvSpPr txBox="1"/>
          <p:nvPr/>
        </p:nvSpPr>
        <p:spPr>
          <a:xfrm>
            <a:off x="2510059" y="3818736"/>
            <a:ext cx="863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2016 DEGs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36D93E-3907-45F8-9B5A-1D9D392E2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094" y="3353435"/>
            <a:ext cx="5135979" cy="339352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3781937-D91E-4031-A509-29C7B6170955}"/>
              </a:ext>
            </a:extLst>
          </p:cNvPr>
          <p:cNvGrpSpPr/>
          <p:nvPr/>
        </p:nvGrpSpPr>
        <p:grpSpPr>
          <a:xfrm>
            <a:off x="6309094" y="111041"/>
            <a:ext cx="5135979" cy="3393524"/>
            <a:chOff x="6309094" y="111041"/>
            <a:chExt cx="5135979" cy="339352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66A7262-4461-451D-944C-0B91C2042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9094" y="111041"/>
              <a:ext cx="5135979" cy="339352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FDB3A22-1A1F-4983-B727-301356A5B393}"/>
                </a:ext>
              </a:extLst>
            </p:cNvPr>
            <p:cNvSpPr txBox="1"/>
            <p:nvPr/>
          </p:nvSpPr>
          <p:spPr>
            <a:xfrm>
              <a:off x="8484507" y="620069"/>
              <a:ext cx="7851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421 DEGs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A5F32CD-D967-4598-90C9-438C170F6074}"/>
              </a:ext>
            </a:extLst>
          </p:cNvPr>
          <p:cNvSpPr txBox="1"/>
          <p:nvPr/>
        </p:nvSpPr>
        <p:spPr>
          <a:xfrm>
            <a:off x="8484507" y="3818735"/>
            <a:ext cx="785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258 DEGs</a:t>
            </a:r>
          </a:p>
        </p:txBody>
      </p:sp>
    </p:spTree>
    <p:extLst>
      <p:ext uri="{BB962C8B-B14F-4D97-AF65-F5344CB8AC3E}">
        <p14:creationId xmlns:p14="http://schemas.microsoft.com/office/powerpoint/2010/main" val="3670268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82054-2198-433B-AD38-C33EA9CD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ESCC_196 signature -- disease cloud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091BA-D84C-4711-99CE-9DA3AA894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574" y="1880315"/>
            <a:ext cx="5773877" cy="49746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C9A5B7-BD9A-4732-B53D-62A2532AEC0C}"/>
              </a:ext>
            </a:extLst>
          </p:cNvPr>
          <p:cNvSpPr txBox="1"/>
          <p:nvPr/>
        </p:nvSpPr>
        <p:spPr>
          <a:xfrm>
            <a:off x="7791718" y="6454238"/>
            <a:ext cx="4215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https://2waybene.shinyapps.io/miRNATag/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130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8EDE7-8298-4B4B-964B-7EB9B8F80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Supporting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05295-F5C1-403F-8CB7-1F169169FF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796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340F93-1744-41A6-8ABC-42789D85E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58" y="0"/>
            <a:ext cx="71250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781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38BDDC-730F-4057-9DD1-9280C3950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19062"/>
            <a:ext cx="8763000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39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1E72B8-6E14-4BFF-80BB-E07316EEA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85" y="3362325"/>
            <a:ext cx="5290581" cy="3495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6C0880-D0C8-4D94-B6AB-1862CB485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84" y="0"/>
            <a:ext cx="5290581" cy="3495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9D4C93-F3C6-4CEF-A7FB-9619602CDC58}"/>
              </a:ext>
            </a:extLst>
          </p:cNvPr>
          <p:cNvSpPr txBox="1"/>
          <p:nvPr/>
        </p:nvSpPr>
        <p:spPr>
          <a:xfrm>
            <a:off x="2827898" y="499488"/>
            <a:ext cx="706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83 DEGs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894505-483E-4B37-A482-FA4069529D06}"/>
              </a:ext>
            </a:extLst>
          </p:cNvPr>
          <p:cNvSpPr txBox="1"/>
          <p:nvPr/>
        </p:nvSpPr>
        <p:spPr>
          <a:xfrm>
            <a:off x="2749351" y="3861813"/>
            <a:ext cx="785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661 DEGs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D3B281-20AA-43B5-A70A-CEA047A9E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953" y="3362325"/>
            <a:ext cx="5290582" cy="34956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9B9479-F862-4E54-92C6-0B31E16B04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953" y="0"/>
            <a:ext cx="5290582" cy="34956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AAC1585-9556-49F0-A591-9DAF3A5CBC5D}"/>
              </a:ext>
            </a:extLst>
          </p:cNvPr>
          <p:cNvSpPr txBox="1"/>
          <p:nvPr/>
        </p:nvSpPr>
        <p:spPr>
          <a:xfrm>
            <a:off x="8824668" y="3861813"/>
            <a:ext cx="785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484 DEGs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EEE998-2220-4839-891F-11BDC8FB684A}"/>
              </a:ext>
            </a:extLst>
          </p:cNvPr>
          <p:cNvSpPr txBox="1"/>
          <p:nvPr/>
        </p:nvSpPr>
        <p:spPr>
          <a:xfrm>
            <a:off x="8863900" y="499488"/>
            <a:ext cx="706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40 DEGs</a:t>
            </a:r>
          </a:p>
        </p:txBody>
      </p:sp>
    </p:spTree>
    <p:extLst>
      <p:ext uri="{BB962C8B-B14F-4D97-AF65-F5344CB8AC3E}">
        <p14:creationId xmlns:p14="http://schemas.microsoft.com/office/powerpoint/2010/main" val="3216869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90E503-D59B-4475-A701-8D54673FB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264" y="3530530"/>
            <a:ext cx="4122000" cy="33274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266FD7-1D83-4FDC-882A-9CB48FFC5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09" y="3530531"/>
            <a:ext cx="4122000" cy="33274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8FC8DD-7ABB-4E21-B172-6E84A9A64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264" y="-1"/>
            <a:ext cx="4122000" cy="33274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9BED6A-293A-4D98-A73A-78B295AD6F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09" y="0"/>
            <a:ext cx="4122000" cy="33274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435446-3ADA-4D1E-8F83-CE8D85C4D5D6}"/>
              </a:ext>
            </a:extLst>
          </p:cNvPr>
          <p:cNvSpPr txBox="1"/>
          <p:nvPr/>
        </p:nvSpPr>
        <p:spPr>
          <a:xfrm>
            <a:off x="8528688" y="445687"/>
            <a:ext cx="785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220 DEGs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0399EA-1F3D-4CC4-B30A-07A285E828BC}"/>
              </a:ext>
            </a:extLst>
          </p:cNvPr>
          <p:cNvSpPr txBox="1"/>
          <p:nvPr/>
        </p:nvSpPr>
        <p:spPr>
          <a:xfrm>
            <a:off x="8528687" y="4014526"/>
            <a:ext cx="785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125 DEGs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FBF7FF-1D59-4D72-9AC7-3215DCF7D49A}"/>
              </a:ext>
            </a:extLst>
          </p:cNvPr>
          <p:cNvSpPr txBox="1"/>
          <p:nvPr/>
        </p:nvSpPr>
        <p:spPr>
          <a:xfrm>
            <a:off x="2487307" y="4005356"/>
            <a:ext cx="706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63 DEGs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CE3C24-7862-4A2D-84DA-8093A6835BB0}"/>
              </a:ext>
            </a:extLst>
          </p:cNvPr>
          <p:cNvSpPr txBox="1"/>
          <p:nvPr/>
        </p:nvSpPr>
        <p:spPr>
          <a:xfrm>
            <a:off x="2487307" y="491156"/>
            <a:ext cx="785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102 DEGs</a:t>
            </a:r>
          </a:p>
        </p:txBody>
      </p:sp>
    </p:spTree>
    <p:extLst>
      <p:ext uri="{BB962C8B-B14F-4D97-AF65-F5344CB8AC3E}">
        <p14:creationId xmlns:p14="http://schemas.microsoft.com/office/powerpoint/2010/main" val="2817172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ACC1E-0D2C-469C-8793-AAD495355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61" y="2488571"/>
            <a:ext cx="5787246" cy="403441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2279375-CF72-406B-8D40-C4D6D0869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K70_vs_K70MD_pvalue01_fc4  - DEGs (2016)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8F8478-3AA2-4987-9EB3-34F28C5E2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224" y="2603188"/>
            <a:ext cx="6391776" cy="397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97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458501-A3CD-4EE8-BEE4-37001B7D4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53" y="1796902"/>
            <a:ext cx="5902400" cy="41146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242757-D0D7-4883-9A3E-8B6CD254EC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609" y="1796902"/>
            <a:ext cx="6227438" cy="4114689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818C6BA9-219D-474D-A048-F7C9F397B01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K70_vs_P10_pvalue05_fc4  - DEGs (421)</a:t>
            </a:r>
          </a:p>
        </p:txBody>
      </p:sp>
    </p:spTree>
    <p:extLst>
      <p:ext uri="{BB962C8B-B14F-4D97-AF65-F5344CB8AC3E}">
        <p14:creationId xmlns:p14="http://schemas.microsoft.com/office/powerpoint/2010/main" val="2628217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5FED3-B63C-48C4-807D-AC4FDC936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K70_vs_NKO70_pvalue05_fc2  - DEGs (661)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29AC5F-AF82-4EA1-BD25-440F9A816E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7368"/>
            <a:ext cx="5655302" cy="3942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F102A8-E738-4D31-9CA8-EA71F287DE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372" y="2532874"/>
            <a:ext cx="5865627" cy="387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56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979A75F-B88C-4C12-BC13-031029BB885C}"/>
              </a:ext>
            </a:extLst>
          </p:cNvPr>
          <p:cNvGrpSpPr/>
          <p:nvPr/>
        </p:nvGrpSpPr>
        <p:grpSpPr>
          <a:xfrm>
            <a:off x="492702" y="490331"/>
            <a:ext cx="11206596" cy="4936434"/>
            <a:chOff x="492702" y="1166192"/>
            <a:chExt cx="11206596" cy="493643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32312F-7B31-40CE-A7E5-8B21A04B8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702" y="1166192"/>
              <a:ext cx="5364782" cy="493643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BE4EC47-CB91-4E9B-912A-9D54AC161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1469" y="1166192"/>
              <a:ext cx="5717829" cy="4936434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8527704-4C45-4129-AAC2-D406410865D3}"/>
              </a:ext>
            </a:extLst>
          </p:cNvPr>
          <p:cNvSpPr txBox="1"/>
          <p:nvPr/>
        </p:nvSpPr>
        <p:spPr>
          <a:xfrm>
            <a:off x="76563" y="5658777"/>
            <a:ext cx="120388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DDIT4,GJB4, IL21R ,MAP3K7CL, MOBP, ODAPH ,RAET1L, RFX8, SPINK2, SPINK6, SYTL2, ZBED2</a:t>
            </a:r>
          </a:p>
          <a:p>
            <a:r>
              <a:rPr lang="en-US" alt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LINC01204, LINC02321</a:t>
            </a:r>
          </a:p>
          <a:p>
            <a:r>
              <a:rPr lang="en-US" alt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LOC101929128, LOC102546229, LOC105379051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632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CC4288-6A7E-4007-B6D1-402B83BD1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148" y="0"/>
            <a:ext cx="7357704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10A6091-9B17-4C15-B631-48F0ACDADEBF}"/>
              </a:ext>
            </a:extLst>
          </p:cNvPr>
          <p:cNvSpPr/>
          <p:nvPr/>
        </p:nvSpPr>
        <p:spPr>
          <a:xfrm>
            <a:off x="6944139" y="2319130"/>
            <a:ext cx="1669774" cy="2464905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E0BDFA-AF81-4162-8B99-6BE4FE2412D9}"/>
              </a:ext>
            </a:extLst>
          </p:cNvPr>
          <p:cNvSpPr txBox="1"/>
          <p:nvPr/>
        </p:nvSpPr>
        <p:spPr>
          <a:xfrm>
            <a:off x="0" y="3089917"/>
            <a:ext cx="2369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DEGs were selected at </a:t>
            </a:r>
          </a:p>
          <a:p>
            <a:r>
              <a:rPr lang="en-US" dirty="0"/>
              <a:t>adjusted p-value &lt; 0.01</a:t>
            </a:r>
          </a:p>
          <a:p>
            <a:r>
              <a:rPr lang="en-US" dirty="0"/>
              <a:t>and FC &gt; 2</a:t>
            </a:r>
          </a:p>
        </p:txBody>
      </p:sp>
    </p:spTree>
    <p:extLst>
      <p:ext uri="{BB962C8B-B14F-4D97-AF65-F5344CB8AC3E}">
        <p14:creationId xmlns:p14="http://schemas.microsoft.com/office/powerpoint/2010/main" val="746209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6393</TotalTime>
  <Words>267</Words>
  <Application>Microsoft Office PowerPoint</Application>
  <PresentationFormat>Widescreen</PresentationFormat>
  <Paragraphs>55</Paragraphs>
  <Slides>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Lucida Console</vt:lpstr>
      <vt:lpstr>Office Theme</vt:lpstr>
      <vt:lpstr>Alignment evaluation</vt:lpstr>
      <vt:lpstr>PowerPoint Presentation</vt:lpstr>
      <vt:lpstr>PowerPoint Presentation</vt:lpstr>
      <vt:lpstr>PowerPoint Presentation</vt:lpstr>
      <vt:lpstr>K70_vs_K70MD_pvalue01_fc4  - DEGs (2016)</vt:lpstr>
      <vt:lpstr>PowerPoint Presentation</vt:lpstr>
      <vt:lpstr>K70_vs_NKO70_pvalue05_fc2  - DEGs (661)</vt:lpstr>
      <vt:lpstr>PowerPoint Presentation</vt:lpstr>
      <vt:lpstr>PowerPoint Presentation</vt:lpstr>
      <vt:lpstr>Common DEGs (K70MD &amp; K70P10) – 593 genes</vt:lpstr>
      <vt:lpstr>PowerPoint Presentation</vt:lpstr>
      <vt:lpstr>PowerPoint Presentation</vt:lpstr>
      <vt:lpstr>PowerPoint Presentation</vt:lpstr>
      <vt:lpstr>PowerPoint Presentation</vt:lpstr>
      <vt:lpstr>ESCC_196_signatures</vt:lpstr>
      <vt:lpstr>ESCC_196_signatures</vt:lpstr>
      <vt:lpstr>IPA – disease related results (ESCC_196_signatures)</vt:lpstr>
      <vt:lpstr>PowerPoint Presentation</vt:lpstr>
      <vt:lpstr>PowerPoint Presentation</vt:lpstr>
      <vt:lpstr>ESCC_196 signature -- disease cloud</vt:lpstr>
      <vt:lpstr>Supporting slides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RNAseq in production</dc:title>
  <dc:creator>Li, Jianying (NIH/NIEHS) [C]</dc:creator>
  <cp:lastModifiedBy>Li, Jianying (NIH/NIEHS) [C]</cp:lastModifiedBy>
  <cp:revision>78</cp:revision>
  <dcterms:created xsi:type="dcterms:W3CDTF">2019-11-01T14:01:58Z</dcterms:created>
  <dcterms:modified xsi:type="dcterms:W3CDTF">2019-11-18T18:06:15Z</dcterms:modified>
</cp:coreProperties>
</file>